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51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t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5D20BC-7241-7240-97F9-583F105566F6}"/>
              </a:ext>
            </a:extLst>
          </p:cNvPr>
          <p:cNvGrpSpPr/>
          <p:nvPr/>
        </p:nvGrpSpPr>
        <p:grpSpPr>
          <a:xfrm>
            <a:off x="-84483" y="-8835"/>
            <a:ext cx="24531625" cy="13270088"/>
            <a:chOff x="-84483" y="-8835"/>
            <a:chExt cx="24531625" cy="13270088"/>
          </a:xfrm>
        </p:grpSpPr>
        <p:pic>
          <p:nvPicPr>
            <p:cNvPr id="119" name="pasted-image.tiff"/>
            <p:cNvPicPr>
              <a:picLocks noChangeAspect="1"/>
            </p:cNvPicPr>
            <p:nvPr/>
          </p:nvPicPr>
          <p:blipFill>
            <a:blip r:embed="rId2"/>
            <a:srcRect t="6186" b="24614"/>
            <a:stretch>
              <a:fillRect/>
            </a:stretch>
          </p:blipFill>
          <p:spPr>
            <a:xfrm>
              <a:off x="-25400" y="-7442"/>
              <a:ext cx="24434800" cy="1121046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-84483" y="-8835"/>
              <a:ext cx="24527566" cy="11219070"/>
            </a:xfrm>
            <a:prstGeom prst="rect">
              <a:avLst/>
            </a:prstGeom>
            <a:solidFill>
              <a:srgbClr val="000000">
                <a:alpha val="3985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150663" y="8178675"/>
              <a:ext cx="16331984" cy="1108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effectLst>
                    <a:outerShdw blurRad="25400" dir="18900000" rotWithShape="0">
                      <a:srgbClr val="000000"/>
                    </a:outerShdw>
                  </a:effectLst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t>Identifying design flaws by testing early and often</a:t>
              </a:r>
            </a:p>
          </p:txBody>
        </p:sp>
        <p:sp>
          <p:nvSpPr>
            <p:cNvPr id="122" name="Shape 122"/>
            <p:cNvSpPr/>
            <p:nvPr/>
          </p:nvSpPr>
          <p:spPr>
            <a:xfrm>
              <a:off x="-63142" y="11257466"/>
              <a:ext cx="24510284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585599" y="11969021"/>
              <a:ext cx="6941078" cy="1006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126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9199" y="2753564"/>
              <a:ext cx="1048720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9944765" y="3278725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476347" y="2033307"/>
              <a:ext cx="14688145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Usability 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6080676" y="12508777"/>
              <a:ext cx="77839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City University Interaction Lab. CC BY 2.0</a:t>
              </a:r>
              <a:br/>
              <a:r>
                <a:t>https://flickr.com/photos/adriandc/2185215183/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-74732" y="5357789"/>
              <a:ext cx="1103620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0418400" y="588295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20815" y="4482956"/>
              <a:ext cx="9141170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Testing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8D99766-5B50-564D-869F-47D29189543E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31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32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3" name="Shape 333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50BD76E-815F-E64B-B268-322CB2810115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029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7318251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Usability</a:t>
              </a:r>
              <a:r>
                <a:rPr lang="en-AU" dirty="0"/>
                <a:t> 	</a:t>
              </a:r>
              <a:r>
                <a:rPr dirty="0"/>
                <a:t>Testing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6A9A9CE-A70C-204B-ACC8-149E83849BA6}"/>
              </a:ext>
            </a:extLst>
          </p:cNvPr>
          <p:cNvGrpSpPr/>
          <p:nvPr/>
        </p:nvGrpSpPr>
        <p:grpSpPr>
          <a:xfrm>
            <a:off x="-152397" y="-265040"/>
            <a:ext cx="24616294" cy="13526293"/>
            <a:chOff x="-152397" y="-265040"/>
            <a:chExt cx="24616294" cy="13526293"/>
          </a:xfrm>
        </p:grpSpPr>
        <p:pic>
          <p:nvPicPr>
            <p:cNvPr id="138" name="pasted-image.tiff"/>
            <p:cNvPicPr>
              <a:picLocks noChangeAspect="1"/>
            </p:cNvPicPr>
            <p:nvPr/>
          </p:nvPicPr>
          <p:blipFill>
            <a:blip r:embed="rId2"/>
            <a:srcRect t="29493" r="715" b="24614"/>
            <a:stretch>
              <a:fillRect/>
            </a:stretch>
          </p:blipFill>
          <p:spPr>
            <a:xfrm>
              <a:off x="-152397" y="-12585"/>
              <a:ext cx="19570640" cy="599750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126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-110395" y="609796"/>
              <a:ext cx="10919546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rot="5400000">
              <a:off x="102716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385152" y="-265040"/>
              <a:ext cx="1012019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Usability</a:t>
              </a:r>
            </a:p>
          </p:txBody>
        </p:sp>
        <p:sp>
          <p:nvSpPr>
            <p:cNvPr id="146" name="Shape 146"/>
            <p:cNvSpPr/>
            <p:nvPr/>
          </p:nvSpPr>
          <p:spPr>
            <a:xfrm>
              <a:off x="14582076" y="12508777"/>
              <a:ext cx="77839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City University Interaction Lab. CC BY 2.0</a:t>
              </a:r>
              <a:br/>
              <a:r>
                <a:t>https://flickr.com/photos/adriandc/2185215183/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test the design of a product with a prospective user representing your target audience. You can use an existing product (e.g. a social networking app) or a low-fidelity prototype </a:t>
              </a:r>
              <a:br/>
              <a:r>
                <a:t>(p.84) produced in a previous exercise. Use the template (p.191) to take notes. 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2" name="Shape 152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3" name="Shape 153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17799821" y="3571256"/>
              <a:ext cx="6422061" cy="1489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 p</a:t>
              </a: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artner, audio recorder (optional),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paper, pen, stopwatch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8" name="Shape 158"/>
            <p:cNvSpPr/>
            <p:nvPr/>
          </p:nvSpPr>
          <p:spPr>
            <a:xfrm>
              <a:off x="-125701" y="3057910"/>
              <a:ext cx="932628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 rot="5400000">
              <a:off x="8669540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369845" y="2183076"/>
              <a:ext cx="879959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Testing</a:t>
              </a:r>
            </a:p>
          </p:txBody>
        </p:sp>
      </p:grpSp>
      <p:sp>
        <p:nvSpPr>
          <p:cNvPr id="161" name="Shape 161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2" name="Shape 162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163" name="Shape 163"/>
          <p:cNvSpPr/>
          <p:nvPr/>
        </p:nvSpPr>
        <p:spPr>
          <a:xfrm>
            <a:off x="915323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64" name="Shape 164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5" name="Shape 165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6" name="Shape 166"/>
          <p:cNvSpPr/>
          <p:nvPr/>
        </p:nvSpPr>
        <p:spPr>
          <a:xfrm>
            <a:off x="19353300" y="10470228"/>
            <a:ext cx="384621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[several hours] </a:t>
            </a:r>
          </a:p>
        </p:txBody>
      </p:sp>
      <p:sp>
        <p:nvSpPr>
          <p:cNvPr id="167" name="Shape 167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2" name="Shape 192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193" name="Shape 193"/>
          <p:cNvSpPr/>
          <p:nvPr/>
        </p:nvSpPr>
        <p:spPr>
          <a:xfrm>
            <a:off x="915323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94" name="Shape 194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5" name="Shape 195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6" name="Shape 196"/>
          <p:cNvSpPr/>
          <p:nvPr/>
        </p:nvSpPr>
        <p:spPr>
          <a:xfrm>
            <a:off x="19353300" y="10470228"/>
            <a:ext cx="384621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[several hours] </a:t>
            </a:r>
          </a:p>
        </p:txBody>
      </p:sp>
      <p:sp>
        <p:nvSpPr>
          <p:cNvPr id="197" name="Shape 197"/>
          <p:cNvSpPr/>
          <p:nvPr/>
        </p:nvSpPr>
        <p:spPr>
          <a:xfrm>
            <a:off x="439343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3B24BD0-2BE3-D44C-BEBE-BC496BD7A284}"/>
              </a:ext>
            </a:extLst>
          </p:cNvPr>
          <p:cNvGrpSpPr/>
          <p:nvPr/>
        </p:nvGrpSpPr>
        <p:grpSpPr>
          <a:xfrm>
            <a:off x="-152397" y="-265040"/>
            <a:ext cx="24616294" cy="13526293"/>
            <a:chOff x="-152397" y="-265040"/>
            <a:chExt cx="24616294" cy="13526293"/>
          </a:xfrm>
        </p:grpSpPr>
        <p:pic>
          <p:nvPicPr>
            <p:cNvPr id="169" name="pasted-image.tiff"/>
            <p:cNvPicPr>
              <a:picLocks noChangeAspect="1"/>
            </p:cNvPicPr>
            <p:nvPr/>
          </p:nvPicPr>
          <p:blipFill>
            <a:blip r:embed="rId2"/>
            <a:srcRect t="29493" r="715" b="24614"/>
            <a:stretch>
              <a:fillRect/>
            </a:stretch>
          </p:blipFill>
          <p:spPr>
            <a:xfrm>
              <a:off x="-152397" y="-12585"/>
              <a:ext cx="19570640" cy="599750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Shape 17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-110395" y="609796"/>
              <a:ext cx="10919546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 rot="5400000">
              <a:off x="102716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4582076" y="12508777"/>
              <a:ext cx="77839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City University Interaction Lab. CC BY 2.0</a:t>
              </a:r>
              <a:br/>
              <a:r>
                <a:t>https://flickr.com/photos/adriandc/2185215183/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test the design of a product with a prospective user representing your target audience. You can use an existing product (e.g. a social networking app) or a low-fidelity prototype </a:t>
              </a:r>
              <a:br/>
              <a:r>
                <a:t>(p.90) produced in a previous exercise. Use the template (p.191) to take notes. 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-125701" y="3057910"/>
              <a:ext cx="932628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5400000">
              <a:off x="8669540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C015CB55-BFBF-084F-A929-8594B4BBE9A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DD8F4912-3E8C-2F4A-BEA1-AD16C3A9CBA1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126</a:t>
              </a:r>
            </a:p>
          </p:txBody>
        </p:sp>
        <p:sp>
          <p:nvSpPr>
            <p:cNvPr id="34" name="Shape 145">
              <a:extLst>
                <a:ext uri="{FF2B5EF4-FFF2-40B4-BE49-F238E27FC236}">
                  <a16:creationId xmlns:a16="http://schemas.microsoft.com/office/drawing/2014/main" id="{5B7435C7-FD11-EE4B-9059-D0228025253E}"/>
                </a:ext>
              </a:extLst>
            </p:cNvPr>
            <p:cNvSpPr/>
            <p:nvPr/>
          </p:nvSpPr>
          <p:spPr>
            <a:xfrm>
              <a:off x="385152" y="-265040"/>
              <a:ext cx="1012019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Usability</a:t>
              </a:r>
            </a:p>
          </p:txBody>
        </p:sp>
        <p:sp>
          <p:nvSpPr>
            <p:cNvPr id="35" name="Shape 153">
              <a:extLst>
                <a:ext uri="{FF2B5EF4-FFF2-40B4-BE49-F238E27FC236}">
                  <a16:creationId xmlns:a16="http://schemas.microsoft.com/office/drawing/2014/main" id="{77C27754-30AE-274E-95C7-8671D45F0FAF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5">
              <a:extLst>
                <a:ext uri="{FF2B5EF4-FFF2-40B4-BE49-F238E27FC236}">
                  <a16:creationId xmlns:a16="http://schemas.microsoft.com/office/drawing/2014/main" id="{1BDF0870-1EC0-294B-B1DC-06B060735DB8}"/>
                </a:ext>
              </a:extLst>
            </p:cNvPr>
            <p:cNvSpPr/>
            <p:nvPr/>
          </p:nvSpPr>
          <p:spPr>
            <a:xfrm>
              <a:off x="17799821" y="3571256"/>
              <a:ext cx="6422061" cy="1489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 p</a:t>
              </a: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artner, audio recorder (optional),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paper, pen, stopwatch</a:t>
              </a:r>
            </a:p>
          </p:txBody>
        </p:sp>
        <p:sp>
          <p:nvSpPr>
            <p:cNvPr id="37" name="Shape 160">
              <a:extLst>
                <a:ext uri="{FF2B5EF4-FFF2-40B4-BE49-F238E27FC236}">
                  <a16:creationId xmlns:a16="http://schemas.microsoft.com/office/drawing/2014/main" id="{542051B8-EDD3-F346-8063-E4BD7A89E025}"/>
                </a:ext>
              </a:extLst>
            </p:cNvPr>
            <p:cNvSpPr/>
            <p:nvPr/>
          </p:nvSpPr>
          <p:spPr>
            <a:xfrm>
              <a:off x="369845" y="2183076"/>
              <a:ext cx="879959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Testing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3" name="Shape 223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24" name="Shape 224"/>
          <p:cNvSpPr/>
          <p:nvPr/>
        </p:nvSpPr>
        <p:spPr>
          <a:xfrm>
            <a:off x="915323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25" name="Shape 225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6" name="Shape 22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7" name="Shape 227"/>
          <p:cNvSpPr/>
          <p:nvPr/>
        </p:nvSpPr>
        <p:spPr>
          <a:xfrm>
            <a:off x="19353300" y="10470228"/>
            <a:ext cx="384621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[several hours] </a:t>
            </a:r>
          </a:p>
        </p:txBody>
      </p:sp>
      <p:sp>
        <p:nvSpPr>
          <p:cNvPr id="228" name="Shape 228"/>
          <p:cNvSpPr/>
          <p:nvPr/>
        </p:nvSpPr>
        <p:spPr>
          <a:xfrm>
            <a:off x="8361674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6E47EF4-6851-C14F-A722-F94872E7D8EF}"/>
              </a:ext>
            </a:extLst>
          </p:cNvPr>
          <p:cNvGrpSpPr/>
          <p:nvPr/>
        </p:nvGrpSpPr>
        <p:grpSpPr>
          <a:xfrm>
            <a:off x="-152397" y="-265040"/>
            <a:ext cx="24616294" cy="13526293"/>
            <a:chOff x="-152397" y="-265040"/>
            <a:chExt cx="24616294" cy="13526293"/>
          </a:xfrm>
        </p:grpSpPr>
        <p:pic>
          <p:nvPicPr>
            <p:cNvPr id="200" name="pasted-image.tiff"/>
            <p:cNvPicPr>
              <a:picLocks noChangeAspect="1"/>
            </p:cNvPicPr>
            <p:nvPr/>
          </p:nvPicPr>
          <p:blipFill>
            <a:blip r:embed="rId2"/>
            <a:srcRect t="29493" r="715" b="24614"/>
            <a:stretch>
              <a:fillRect/>
            </a:stretch>
          </p:blipFill>
          <p:spPr>
            <a:xfrm>
              <a:off x="-152397" y="-12585"/>
              <a:ext cx="19570640" cy="599750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1" name="Shape 20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-110395" y="609796"/>
              <a:ext cx="10919546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 rot="5400000">
              <a:off x="102716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14582076" y="12508777"/>
              <a:ext cx="77839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City University Interaction Lab. CC BY 2.0</a:t>
              </a:r>
              <a:br/>
              <a:r>
                <a:t>https://flickr.com/photos/adriandc/2185215183/</a:t>
              </a:r>
            </a:p>
          </p:txBody>
        </p:sp>
        <p:sp>
          <p:nvSpPr>
            <p:cNvPr id="209" name="Shape 20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test the design of a product with a prospective user representing your target audience. You can use an existing product (e.g. a social networking app) or a low-fidelity prototype </a:t>
              </a:r>
              <a:br/>
              <a:r>
                <a:t>(p.90) produced in a previous exercise. Use the template (p.191) to take notes. 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8" name="Shape 218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-125701" y="3057910"/>
              <a:ext cx="932628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 rot="5400000">
              <a:off x="8669540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6C8D60C9-D698-F74B-8EE4-1EAC51DF3865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6B262C9E-9957-5341-9C41-C350DAE6403D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126</a:t>
              </a:r>
            </a:p>
          </p:txBody>
        </p:sp>
        <p:sp>
          <p:nvSpPr>
            <p:cNvPr id="34" name="Shape 145">
              <a:extLst>
                <a:ext uri="{FF2B5EF4-FFF2-40B4-BE49-F238E27FC236}">
                  <a16:creationId xmlns:a16="http://schemas.microsoft.com/office/drawing/2014/main" id="{1D229628-63E5-304E-B9EE-22008706C893}"/>
                </a:ext>
              </a:extLst>
            </p:cNvPr>
            <p:cNvSpPr/>
            <p:nvPr/>
          </p:nvSpPr>
          <p:spPr>
            <a:xfrm>
              <a:off x="385152" y="-265040"/>
              <a:ext cx="1012019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Usability</a:t>
              </a:r>
            </a:p>
          </p:txBody>
        </p:sp>
        <p:sp>
          <p:nvSpPr>
            <p:cNvPr id="35" name="Shape 153">
              <a:extLst>
                <a:ext uri="{FF2B5EF4-FFF2-40B4-BE49-F238E27FC236}">
                  <a16:creationId xmlns:a16="http://schemas.microsoft.com/office/drawing/2014/main" id="{B063243E-5B2A-BF4C-9A4E-761D1101B7A0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5">
              <a:extLst>
                <a:ext uri="{FF2B5EF4-FFF2-40B4-BE49-F238E27FC236}">
                  <a16:creationId xmlns:a16="http://schemas.microsoft.com/office/drawing/2014/main" id="{D0D1DC6F-4603-6941-8BC5-D2AE6962CB76}"/>
                </a:ext>
              </a:extLst>
            </p:cNvPr>
            <p:cNvSpPr/>
            <p:nvPr/>
          </p:nvSpPr>
          <p:spPr>
            <a:xfrm>
              <a:off x="17799821" y="3571256"/>
              <a:ext cx="6422061" cy="1489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 p</a:t>
              </a: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artner, audio recorder (optional),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paper, pen, stopwatch</a:t>
              </a:r>
            </a:p>
          </p:txBody>
        </p:sp>
        <p:sp>
          <p:nvSpPr>
            <p:cNvPr id="37" name="Shape 160">
              <a:extLst>
                <a:ext uri="{FF2B5EF4-FFF2-40B4-BE49-F238E27FC236}">
                  <a16:creationId xmlns:a16="http://schemas.microsoft.com/office/drawing/2014/main" id="{CF7D6590-0057-974F-BA25-CAFA79BF8CED}"/>
                </a:ext>
              </a:extLst>
            </p:cNvPr>
            <p:cNvSpPr/>
            <p:nvPr/>
          </p:nvSpPr>
          <p:spPr>
            <a:xfrm>
              <a:off x="369845" y="2183076"/>
              <a:ext cx="879959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Testing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54" name="Shape 254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55" name="Shape 255"/>
          <p:cNvSpPr/>
          <p:nvPr/>
        </p:nvSpPr>
        <p:spPr>
          <a:xfrm>
            <a:off x="915323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6" name="Shape 256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57" name="Shape 25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58" name="Shape 258"/>
          <p:cNvSpPr/>
          <p:nvPr/>
        </p:nvSpPr>
        <p:spPr>
          <a:xfrm>
            <a:off x="19353300" y="10470228"/>
            <a:ext cx="384621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[several hours] </a:t>
            </a:r>
          </a:p>
        </p:txBody>
      </p:sp>
      <p:sp>
        <p:nvSpPr>
          <p:cNvPr id="259" name="Shape 259"/>
          <p:cNvSpPr/>
          <p:nvPr/>
        </p:nvSpPr>
        <p:spPr>
          <a:xfrm>
            <a:off x="1215619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C4B7682-26E3-D240-9896-1046234E6A80}"/>
              </a:ext>
            </a:extLst>
          </p:cNvPr>
          <p:cNvGrpSpPr/>
          <p:nvPr/>
        </p:nvGrpSpPr>
        <p:grpSpPr>
          <a:xfrm>
            <a:off x="-152397" y="-265040"/>
            <a:ext cx="24616294" cy="13526293"/>
            <a:chOff x="-152397" y="-265040"/>
            <a:chExt cx="24616294" cy="13526293"/>
          </a:xfrm>
        </p:grpSpPr>
        <p:pic>
          <p:nvPicPr>
            <p:cNvPr id="231" name="pasted-image.tiff"/>
            <p:cNvPicPr>
              <a:picLocks noChangeAspect="1"/>
            </p:cNvPicPr>
            <p:nvPr/>
          </p:nvPicPr>
          <p:blipFill>
            <a:blip r:embed="rId2"/>
            <a:srcRect t="29493" r="715" b="24614"/>
            <a:stretch>
              <a:fillRect/>
            </a:stretch>
          </p:blipFill>
          <p:spPr>
            <a:xfrm>
              <a:off x="-152397" y="-12585"/>
              <a:ext cx="19570640" cy="599750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2" name="Shape 23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-110395" y="609796"/>
              <a:ext cx="10919546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 rot="5400000">
              <a:off x="102716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4582076" y="12508777"/>
              <a:ext cx="77839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City University Interaction Lab. CC BY 2.0</a:t>
              </a:r>
              <a:br/>
              <a:r>
                <a:t>https://flickr.com/photos/adriandc/2185215183/</a:t>
              </a:r>
            </a:p>
          </p:txBody>
        </p:sp>
        <p:sp>
          <p:nvSpPr>
            <p:cNvPr id="240" name="Shape 24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test the design of a product with a prospective user representing your target audience. You can use an existing product (e.g. a social networking app) or a low-fidelity prototype </a:t>
              </a:r>
              <a:br/>
              <a:r>
                <a:t>(p.90) produced in a previous exercise. Use the template (p.191) to take notes. 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47" name="Shape 247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rPr dirty="0"/>
                <a:t>4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-125701" y="3057910"/>
              <a:ext cx="932628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 rot="5400000">
              <a:off x="8669540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8EFE9E9D-3903-B54A-B491-E4D8BD22A6F9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B04819AB-6BE7-204C-82B0-3CB354407D1F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126</a:t>
              </a:r>
            </a:p>
          </p:txBody>
        </p:sp>
        <p:sp>
          <p:nvSpPr>
            <p:cNvPr id="34" name="Shape 145">
              <a:extLst>
                <a:ext uri="{FF2B5EF4-FFF2-40B4-BE49-F238E27FC236}">
                  <a16:creationId xmlns:a16="http://schemas.microsoft.com/office/drawing/2014/main" id="{3E0B26F4-DAF8-8D4D-9373-E3E11E74724E}"/>
                </a:ext>
              </a:extLst>
            </p:cNvPr>
            <p:cNvSpPr/>
            <p:nvPr/>
          </p:nvSpPr>
          <p:spPr>
            <a:xfrm>
              <a:off x="385152" y="-265040"/>
              <a:ext cx="1012019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Usability</a:t>
              </a:r>
            </a:p>
          </p:txBody>
        </p:sp>
        <p:sp>
          <p:nvSpPr>
            <p:cNvPr id="35" name="Shape 153">
              <a:extLst>
                <a:ext uri="{FF2B5EF4-FFF2-40B4-BE49-F238E27FC236}">
                  <a16:creationId xmlns:a16="http://schemas.microsoft.com/office/drawing/2014/main" id="{D7DF74AC-FEF2-F446-BFDA-6562B8899F5C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5">
              <a:extLst>
                <a:ext uri="{FF2B5EF4-FFF2-40B4-BE49-F238E27FC236}">
                  <a16:creationId xmlns:a16="http://schemas.microsoft.com/office/drawing/2014/main" id="{695101CF-2CA5-1543-9587-AE795B9E7FD1}"/>
                </a:ext>
              </a:extLst>
            </p:cNvPr>
            <p:cNvSpPr/>
            <p:nvPr/>
          </p:nvSpPr>
          <p:spPr>
            <a:xfrm>
              <a:off x="17799821" y="3571256"/>
              <a:ext cx="6422061" cy="1489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 p</a:t>
              </a: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artner, audio recorder (optional),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paper, pen, stopwatch</a:t>
              </a:r>
            </a:p>
          </p:txBody>
        </p:sp>
        <p:sp>
          <p:nvSpPr>
            <p:cNvPr id="37" name="Shape 160">
              <a:extLst>
                <a:ext uri="{FF2B5EF4-FFF2-40B4-BE49-F238E27FC236}">
                  <a16:creationId xmlns:a16="http://schemas.microsoft.com/office/drawing/2014/main" id="{2DCE4F06-EE2D-C64A-8563-4F0DEE4FFAF0}"/>
                </a:ext>
              </a:extLst>
            </p:cNvPr>
            <p:cNvSpPr/>
            <p:nvPr/>
          </p:nvSpPr>
          <p:spPr>
            <a:xfrm>
              <a:off x="369845" y="2183076"/>
              <a:ext cx="879959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Testing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85" name="Shape 285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86" name="Shape 286"/>
          <p:cNvSpPr/>
          <p:nvPr/>
        </p:nvSpPr>
        <p:spPr>
          <a:xfrm>
            <a:off x="915323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87" name="Shape 287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88" name="Shape 28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89" name="Shape 289"/>
          <p:cNvSpPr/>
          <p:nvPr/>
        </p:nvSpPr>
        <p:spPr>
          <a:xfrm>
            <a:off x="19353300" y="10470228"/>
            <a:ext cx="384621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[several hours]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13F46F2-11AB-2840-9145-1452DF40FFDA}"/>
              </a:ext>
            </a:extLst>
          </p:cNvPr>
          <p:cNvGrpSpPr/>
          <p:nvPr/>
        </p:nvGrpSpPr>
        <p:grpSpPr>
          <a:xfrm>
            <a:off x="-152397" y="-265040"/>
            <a:ext cx="24616294" cy="13526293"/>
            <a:chOff x="-152397" y="-265040"/>
            <a:chExt cx="24616294" cy="13526293"/>
          </a:xfrm>
        </p:grpSpPr>
        <p:pic>
          <p:nvPicPr>
            <p:cNvPr id="262" name="pasted-image.tiff"/>
            <p:cNvPicPr>
              <a:picLocks noChangeAspect="1"/>
            </p:cNvPicPr>
            <p:nvPr/>
          </p:nvPicPr>
          <p:blipFill>
            <a:blip r:embed="rId2"/>
            <a:srcRect t="29493" r="715" b="24614"/>
            <a:stretch>
              <a:fillRect/>
            </a:stretch>
          </p:blipFill>
          <p:spPr>
            <a:xfrm>
              <a:off x="-152397" y="-12585"/>
              <a:ext cx="19570640" cy="599750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3" name="Shape 26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-110395" y="609796"/>
              <a:ext cx="10919546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 rot="5400000">
              <a:off x="102716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14582076" y="12508777"/>
              <a:ext cx="77839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City University Interaction Lab. CC BY 2.0</a:t>
              </a:r>
              <a:br/>
              <a:r>
                <a:t>https://flickr.com/photos/adriandc/2185215183/</a:t>
              </a:r>
            </a:p>
          </p:txBody>
        </p:sp>
        <p:sp>
          <p:nvSpPr>
            <p:cNvPr id="271" name="Shape 27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test the design of a product with a prospective user representing your target audience. You can use an existing product (e.g. a social networking app) or a low-fidelity prototype </a:t>
              </a:r>
              <a:br/>
              <a:r>
                <a:t>(p.90) produced in a previous exercise. Use the template (p.191) to take notes. 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78" name="Shape 278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1" name="Shape 281"/>
            <p:cNvSpPr/>
            <p:nvPr/>
          </p:nvSpPr>
          <p:spPr>
            <a:xfrm>
              <a:off x="-125701" y="3057910"/>
              <a:ext cx="932628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 rot="5400000">
              <a:off x="8669540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C3249047-99DF-3649-9538-B85198B8A806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0AAD0C24-FD8A-7B44-9805-5F8B11A168DA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126</a:t>
              </a:r>
            </a:p>
          </p:txBody>
        </p:sp>
        <p:sp>
          <p:nvSpPr>
            <p:cNvPr id="34" name="Shape 145">
              <a:extLst>
                <a:ext uri="{FF2B5EF4-FFF2-40B4-BE49-F238E27FC236}">
                  <a16:creationId xmlns:a16="http://schemas.microsoft.com/office/drawing/2014/main" id="{9056FF05-92CE-F043-B0C2-6575A7D426E8}"/>
                </a:ext>
              </a:extLst>
            </p:cNvPr>
            <p:cNvSpPr/>
            <p:nvPr/>
          </p:nvSpPr>
          <p:spPr>
            <a:xfrm>
              <a:off x="385152" y="-265040"/>
              <a:ext cx="1012019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Usability</a:t>
              </a:r>
            </a:p>
          </p:txBody>
        </p:sp>
        <p:sp>
          <p:nvSpPr>
            <p:cNvPr id="35" name="Shape 153">
              <a:extLst>
                <a:ext uri="{FF2B5EF4-FFF2-40B4-BE49-F238E27FC236}">
                  <a16:creationId xmlns:a16="http://schemas.microsoft.com/office/drawing/2014/main" id="{EAC53626-36DE-D841-8E7A-1B54382648F6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5">
              <a:extLst>
                <a:ext uri="{FF2B5EF4-FFF2-40B4-BE49-F238E27FC236}">
                  <a16:creationId xmlns:a16="http://schemas.microsoft.com/office/drawing/2014/main" id="{91B7A350-953D-DA4C-A184-C4A68DBB12EB}"/>
                </a:ext>
              </a:extLst>
            </p:cNvPr>
            <p:cNvSpPr/>
            <p:nvPr/>
          </p:nvSpPr>
          <p:spPr>
            <a:xfrm>
              <a:off x="17799821" y="3571256"/>
              <a:ext cx="6422061" cy="1489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 p</a:t>
              </a: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artner, audio recorder (optional),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paper, pen, stopwatch</a:t>
              </a:r>
            </a:p>
          </p:txBody>
        </p:sp>
        <p:sp>
          <p:nvSpPr>
            <p:cNvPr id="37" name="Shape 160">
              <a:extLst>
                <a:ext uri="{FF2B5EF4-FFF2-40B4-BE49-F238E27FC236}">
                  <a16:creationId xmlns:a16="http://schemas.microsoft.com/office/drawing/2014/main" id="{3169B6E2-ACC2-6147-93A0-902B15A7C08A}"/>
                </a:ext>
              </a:extLst>
            </p:cNvPr>
            <p:cNvSpPr/>
            <p:nvPr/>
          </p:nvSpPr>
          <p:spPr>
            <a:xfrm>
              <a:off x="369845" y="2183076"/>
              <a:ext cx="879959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Testing</a:t>
              </a:r>
            </a:p>
          </p:txBody>
        </p:sp>
      </p:grpSp>
      <p:sp>
        <p:nvSpPr>
          <p:cNvPr id="290" name="Shape 290"/>
          <p:cNvSpPr/>
          <p:nvPr/>
        </p:nvSpPr>
        <p:spPr>
          <a:xfrm>
            <a:off x="15950711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 err="1"/>
              <a:t>Lorum</a:t>
            </a:r>
            <a:r>
              <a:rPr dirty="0"/>
              <a:t> ipsum dolor sit </a:t>
            </a:r>
            <a:r>
              <a:rPr dirty="0" err="1"/>
              <a:t>amet</a:t>
            </a:r>
            <a:endParaRPr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16" name="Shape 316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317" name="Shape 317"/>
          <p:cNvSpPr/>
          <p:nvPr/>
        </p:nvSpPr>
        <p:spPr>
          <a:xfrm>
            <a:off x="915323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18" name="Shape 318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19" name="Shape 319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20" name="Shape 320"/>
          <p:cNvSpPr/>
          <p:nvPr/>
        </p:nvSpPr>
        <p:spPr>
          <a:xfrm>
            <a:off x="19353300" y="10470228"/>
            <a:ext cx="384621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[several hours]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62B7327-5831-204B-8FD9-6633973B35E2}"/>
              </a:ext>
            </a:extLst>
          </p:cNvPr>
          <p:cNvGrpSpPr/>
          <p:nvPr/>
        </p:nvGrpSpPr>
        <p:grpSpPr>
          <a:xfrm>
            <a:off x="-152397" y="-265040"/>
            <a:ext cx="24616294" cy="13526293"/>
            <a:chOff x="-152397" y="-265040"/>
            <a:chExt cx="24616294" cy="13526293"/>
          </a:xfrm>
        </p:grpSpPr>
        <p:pic>
          <p:nvPicPr>
            <p:cNvPr id="293" name="pasted-image.tiff"/>
            <p:cNvPicPr>
              <a:picLocks noChangeAspect="1"/>
            </p:cNvPicPr>
            <p:nvPr/>
          </p:nvPicPr>
          <p:blipFill>
            <a:blip r:embed="rId2"/>
            <a:srcRect t="29493" r="715" b="24614"/>
            <a:stretch>
              <a:fillRect/>
            </a:stretch>
          </p:blipFill>
          <p:spPr>
            <a:xfrm>
              <a:off x="-152397" y="-12585"/>
              <a:ext cx="19570640" cy="599750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4" name="Shape 29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-110395" y="609796"/>
              <a:ext cx="10919546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 rot="5400000">
              <a:off x="102716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14582076" y="12508777"/>
              <a:ext cx="77839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City University Interaction Lab. CC BY 2.0</a:t>
              </a:r>
              <a:br/>
              <a:r>
                <a:t>https://flickr.com/photos/adriandc/2185215183/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test the design of a product with a prospective user representing your target audience. You can use an existing product (e.g. a social networking app) or a low-fidelity prototype </a:t>
              </a:r>
              <a:br/>
              <a:r>
                <a:t>(p.90) produced in a previous exercise. Use the template (p.191) to take notes. 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09" name="Shape 309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11" name="Shape 311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12" name="Shape 312"/>
            <p:cNvSpPr/>
            <p:nvPr/>
          </p:nvSpPr>
          <p:spPr>
            <a:xfrm>
              <a:off x="-125701" y="3057910"/>
              <a:ext cx="932628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 rot="5400000">
              <a:off x="8669540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E43BE5C9-1D13-8B40-B369-5E2F7092D1F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E88342F0-C803-6C48-89D8-56B81A5AF906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126</a:t>
              </a:r>
            </a:p>
          </p:txBody>
        </p:sp>
        <p:sp>
          <p:nvSpPr>
            <p:cNvPr id="34" name="Shape 145">
              <a:extLst>
                <a:ext uri="{FF2B5EF4-FFF2-40B4-BE49-F238E27FC236}">
                  <a16:creationId xmlns:a16="http://schemas.microsoft.com/office/drawing/2014/main" id="{E587398F-4C14-9241-B0F1-37A9AE584F2E}"/>
                </a:ext>
              </a:extLst>
            </p:cNvPr>
            <p:cNvSpPr/>
            <p:nvPr/>
          </p:nvSpPr>
          <p:spPr>
            <a:xfrm>
              <a:off x="385152" y="-265040"/>
              <a:ext cx="1012019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Usability</a:t>
              </a:r>
            </a:p>
          </p:txBody>
        </p:sp>
        <p:sp>
          <p:nvSpPr>
            <p:cNvPr id="35" name="Shape 153">
              <a:extLst>
                <a:ext uri="{FF2B5EF4-FFF2-40B4-BE49-F238E27FC236}">
                  <a16:creationId xmlns:a16="http://schemas.microsoft.com/office/drawing/2014/main" id="{E0EF16D5-0E23-554D-924F-871A8112079B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5">
              <a:extLst>
                <a:ext uri="{FF2B5EF4-FFF2-40B4-BE49-F238E27FC236}">
                  <a16:creationId xmlns:a16="http://schemas.microsoft.com/office/drawing/2014/main" id="{00CB55BC-94E9-3049-B1B4-7974FBDD56DD}"/>
                </a:ext>
              </a:extLst>
            </p:cNvPr>
            <p:cNvSpPr/>
            <p:nvPr/>
          </p:nvSpPr>
          <p:spPr>
            <a:xfrm>
              <a:off x="17799821" y="3571256"/>
              <a:ext cx="6422061" cy="1489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 p</a:t>
              </a: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artner, audio recorder (optional),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26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paper, pen, stopwatch</a:t>
              </a:r>
            </a:p>
          </p:txBody>
        </p:sp>
        <p:sp>
          <p:nvSpPr>
            <p:cNvPr id="37" name="Shape 160">
              <a:extLst>
                <a:ext uri="{FF2B5EF4-FFF2-40B4-BE49-F238E27FC236}">
                  <a16:creationId xmlns:a16="http://schemas.microsoft.com/office/drawing/2014/main" id="{4F346E69-47BE-0B4E-B189-74AD99B47EBE}"/>
                </a:ext>
              </a:extLst>
            </p:cNvPr>
            <p:cNvSpPr/>
            <p:nvPr/>
          </p:nvSpPr>
          <p:spPr>
            <a:xfrm>
              <a:off x="369845" y="2183076"/>
              <a:ext cx="879959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Testing</a:t>
              </a:r>
            </a:p>
          </p:txBody>
        </p:sp>
      </p:grpSp>
      <p:sp>
        <p:nvSpPr>
          <p:cNvPr id="321" name="Shape 321"/>
          <p:cNvSpPr/>
          <p:nvPr/>
        </p:nvSpPr>
        <p:spPr>
          <a:xfrm>
            <a:off x="19432527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9A9B9C6-2258-D247-9C7A-AD966B961752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24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5" name="Shape 325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1206</Words>
  <Application>Microsoft Macintosh PowerPoint</Application>
  <PresentationFormat>Custom</PresentationFormat>
  <Paragraphs>153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Helvetica</vt:lpstr>
      <vt:lpstr>Montserrat Bold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8</cp:revision>
  <dcterms:modified xsi:type="dcterms:W3CDTF">2020-01-09T04:13:09Z</dcterms:modified>
</cp:coreProperties>
</file>